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DBF5F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DBF5F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DBF5F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564" y="179273"/>
            <a:ext cx="6459220" cy="788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DBF5F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2775" y="1243330"/>
            <a:ext cx="4643755" cy="427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2.png"/><Relationship Id="rId7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2.png"/><Relationship Id="rId21" Type="http://schemas.openxmlformats.org/officeDocument/2006/relationships/image" Target="../media/image64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image" Target="../media/image31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5" Type="http://schemas.openxmlformats.org/officeDocument/2006/relationships/image" Target="../media/image4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10" Type="http://schemas.openxmlformats.org/officeDocument/2006/relationships/image" Target="../media/image54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3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12" Type="http://schemas.openxmlformats.org/officeDocument/2006/relationships/image" Target="../media/image8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80.jpg"/><Relationship Id="rId5" Type="http://schemas.openxmlformats.org/officeDocument/2006/relationships/image" Target="../media/image4.png"/><Relationship Id="rId10" Type="http://schemas.openxmlformats.org/officeDocument/2006/relationships/image" Target="../media/image79.jpg"/><Relationship Id="rId4" Type="http://schemas.openxmlformats.org/officeDocument/2006/relationships/image" Target="../media/image3.png"/><Relationship Id="rId9" Type="http://schemas.openxmlformats.org/officeDocument/2006/relationships/image" Target="../media/image7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png"/><Relationship Id="rId7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g"/><Relationship Id="rId2" Type="http://schemas.openxmlformats.org/officeDocument/2006/relationships/image" Target="../media/image15.png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jpg"/><Relationship Id="rId4" Type="http://schemas.openxmlformats.org/officeDocument/2006/relationships/image" Target="../media/image3.png"/><Relationship Id="rId9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417320" cy="1458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791" y="0"/>
            <a:ext cx="1431036" cy="1458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9055" y="557783"/>
            <a:ext cx="7685532" cy="1999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040" y="1655064"/>
            <a:ext cx="7714488" cy="1999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0" y="1655064"/>
            <a:ext cx="1405127" cy="1999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752344"/>
            <a:ext cx="1389888" cy="1996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51000" y="801370"/>
            <a:ext cx="656653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z="7200" b="1" spc="-10" dirty="0">
                <a:solidFill>
                  <a:srgbClr val="C4EEFF"/>
                </a:solidFill>
                <a:latin typeface="Times New Roman"/>
                <a:cs typeface="Times New Roman"/>
              </a:rPr>
              <a:t>Профилактика  </a:t>
            </a:r>
            <a:r>
              <a:rPr sz="7200" b="1" dirty="0">
                <a:solidFill>
                  <a:srgbClr val="C4EEFF"/>
                </a:solidFill>
                <a:latin typeface="Times New Roman"/>
                <a:cs typeface="Times New Roman"/>
              </a:rPr>
              <a:t>ОРВИ и</a:t>
            </a:r>
            <a:r>
              <a:rPr sz="7200" b="1" spc="-70" dirty="0">
                <a:solidFill>
                  <a:srgbClr val="C4EEFF"/>
                </a:solidFill>
                <a:latin typeface="Times New Roman"/>
                <a:cs typeface="Times New Roman"/>
              </a:rPr>
              <a:t> </a:t>
            </a:r>
            <a:r>
              <a:rPr sz="7200" b="1" spc="-5" dirty="0">
                <a:solidFill>
                  <a:srgbClr val="C4EEFF"/>
                </a:solidFill>
                <a:latin typeface="Times New Roman"/>
                <a:cs typeface="Times New Roman"/>
              </a:rPr>
              <a:t>гриппа</a:t>
            </a:r>
            <a:endParaRPr sz="72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29200" y="4114800"/>
            <a:ext cx="3810000" cy="2438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000" y="4038600"/>
            <a:ext cx="3427476" cy="25717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Как </a:t>
            </a:r>
            <a:r>
              <a:rPr spc="-25" dirty="0"/>
              <a:t>действует</a:t>
            </a:r>
            <a:r>
              <a:rPr spc="-195" dirty="0"/>
              <a:t> </a:t>
            </a:r>
            <a:r>
              <a:rPr spc="-5" dirty="0"/>
              <a:t>вакцина?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1536" y="859281"/>
            <a:ext cx="84855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41350" algn="just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Введение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организм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инактивированного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вируса  (или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его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частей)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вызывает выработку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антител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разного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типа,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что позволяет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создать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многоуровневую</a:t>
            </a:r>
            <a:r>
              <a:rPr sz="28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систему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536" y="2139823"/>
            <a:ext cx="62083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513840" algn="l"/>
                <a:tab pos="2187575" algn="l"/>
                <a:tab pos="2907030" algn="l"/>
                <a:tab pos="3672204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защиты	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от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гриппа.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Эффективность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соврем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ми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ти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рипп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ми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536" y="2993212"/>
            <a:ext cx="23622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98945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ляе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до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реактивности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5701" y="2993212"/>
            <a:ext cx="15798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95"/>
              </a:spcBef>
              <a:tabLst>
                <a:tab pos="133858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90%	и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организма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5551" y="2993212"/>
            <a:ext cx="12985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зависит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ен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а.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5233" y="2139823"/>
            <a:ext cx="27813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29665" marR="5080" indent="-42989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изации 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акц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нами</a:t>
            </a:r>
            <a:endParaRPr sz="2800">
              <a:latin typeface="Times New Roman"/>
              <a:cs typeface="Times New Roman"/>
            </a:endParaRPr>
          </a:p>
          <a:p>
            <a:pPr marL="53340" marR="5080" indent="-41275">
              <a:lnSpc>
                <a:spcPct val="100000"/>
              </a:lnSpc>
              <a:tabLst>
                <a:tab pos="683260" algn="l"/>
                <a:tab pos="878205" algn="l"/>
                <a:tab pos="1661795" algn="l"/>
              </a:tabLst>
            </a:pP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6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й  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ак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ак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ви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усы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536" y="3846957"/>
            <a:ext cx="8480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8154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гриппа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имеют 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сходные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структуры</a:t>
            </a:r>
            <a:r>
              <a:rPr sz="28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800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вирусами	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ОРЗ,</a:t>
            </a:r>
            <a:r>
              <a:rPr sz="28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то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536" y="4273677"/>
            <a:ext cx="30562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вырабатываемые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ти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рипп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зн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3071" y="4273677"/>
            <a:ext cx="50927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90575">
              <a:lnSpc>
                <a:spcPct val="100000"/>
              </a:lnSpc>
              <a:spcBef>
                <a:spcPts val="95"/>
              </a:spcBef>
              <a:tabLst>
                <a:tab pos="1713230" algn="l"/>
                <a:tab pos="328676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800" spc="7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акцина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ии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антитела	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защищают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40863" y="5127497"/>
            <a:ext cx="975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ВИ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1503" y="5127497"/>
            <a:ext cx="3110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895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	эффективностью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536" y="5127497"/>
            <a:ext cx="294259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0475" algn="l"/>
                <a:tab pos="1812289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также	и	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19646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ятн</a:t>
            </a:r>
            <a:r>
              <a:rPr sz="2800" spc="6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сть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1903" y="5554167"/>
            <a:ext cx="3724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1210" algn="l"/>
                <a:tab pos="250126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ив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ой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енок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10450" y="4700778"/>
            <a:ext cx="1428115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м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50-60%.</a:t>
            </a:r>
            <a:endParaRPr sz="2800">
              <a:latin typeface="Times New Roman"/>
              <a:cs typeface="Times New Roman"/>
            </a:endParaRPr>
          </a:p>
          <a:p>
            <a:pPr marL="99695"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заб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ет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1536" y="5980887"/>
            <a:ext cx="84855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86535" algn="l"/>
                <a:tab pos="2226945" algn="l"/>
                <a:tab pos="3359785" algn="l"/>
                <a:tab pos="4027170" algn="l"/>
                <a:tab pos="4608195" algn="l"/>
                <a:tab pos="6710045" algn="l"/>
                <a:tab pos="7261859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ип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ил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ВИ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аняе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но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енок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переболеет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легкой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форме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без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развития</a:t>
            </a:r>
            <a:r>
              <a:rPr sz="28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осложнений.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1" y="762000"/>
            <a:ext cx="8196284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5200" marR="959485" indent="-254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Вакцинация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населения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проводится 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медицинскими </a:t>
            </a:r>
            <a:r>
              <a:rPr sz="32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работниками</a:t>
            </a:r>
            <a:r>
              <a:rPr sz="32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прививочных</a:t>
            </a:r>
            <a:r>
              <a:rPr sz="3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кабинетах </a:t>
            </a: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детских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садов</a:t>
            </a:r>
            <a:r>
              <a:rPr sz="3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и  </a:t>
            </a:r>
            <a:r>
              <a:rPr sz="3200" b="1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школ</a:t>
            </a:r>
            <a:r>
              <a:rPr lang="ru-RU" sz="32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детских и взрослых поликлиниках</a:t>
            </a:r>
            <a:r>
              <a:rPr sz="32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0600" y="3843402"/>
            <a:ext cx="3429000" cy="274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200" y="3809999"/>
            <a:ext cx="2819400" cy="27432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39" y="97535"/>
            <a:ext cx="296418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2427" y="97535"/>
            <a:ext cx="559307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2344" y="97535"/>
            <a:ext cx="559307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2260" y="97535"/>
            <a:ext cx="2121408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4276" y="97535"/>
            <a:ext cx="55930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4191" y="97535"/>
            <a:ext cx="55930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4108" y="97535"/>
            <a:ext cx="4233672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38388" y="97535"/>
            <a:ext cx="563879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32876" y="97535"/>
            <a:ext cx="557783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0287" y="524255"/>
            <a:ext cx="3694176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05071" y="524255"/>
            <a:ext cx="563879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99559" y="524255"/>
            <a:ext cx="557784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87952" y="524255"/>
            <a:ext cx="2868168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86728" y="524255"/>
            <a:ext cx="562355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79692" y="524255"/>
            <a:ext cx="559307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69607" y="524255"/>
            <a:ext cx="1620011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0228" y="524255"/>
            <a:ext cx="557783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75920" y="188467"/>
            <a:ext cx="82994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5475" marR="5080" indent="-613410">
              <a:lnSpc>
                <a:spcPct val="100000"/>
              </a:lnSpc>
              <a:spcBef>
                <a:spcPts val="95"/>
              </a:spcBef>
              <a:tabLst>
                <a:tab pos="1007110" algn="l"/>
                <a:tab pos="2687320" algn="l"/>
                <a:tab pos="4033520" algn="l"/>
                <a:tab pos="4519930" algn="l"/>
                <a:tab pos="6615430" algn="l"/>
              </a:tabLst>
            </a:pPr>
            <a:r>
              <a:rPr sz="2800" b="1" spc="-10" dirty="0">
                <a:solidFill>
                  <a:srgbClr val="B3EAF1"/>
                </a:solidFill>
                <a:latin typeface="Times New Roman"/>
                <a:cs typeface="Times New Roman"/>
              </a:rPr>
              <a:t>Э</a:t>
            </a:r>
            <a:r>
              <a:rPr sz="2800" b="1" spc="-45" dirty="0">
                <a:solidFill>
                  <a:srgbClr val="B3EAF1"/>
                </a:solidFill>
                <a:latin typeface="Times New Roman"/>
                <a:cs typeface="Times New Roman"/>
              </a:rPr>
              <a:t>к</a:t>
            </a:r>
            <a:r>
              <a:rPr sz="2800" b="1" spc="-5" dirty="0">
                <a:solidFill>
                  <a:srgbClr val="B3EAF1"/>
                </a:solidFill>
                <a:latin typeface="Times New Roman"/>
                <a:cs typeface="Times New Roman"/>
              </a:rPr>
              <a:t>он</a:t>
            </a:r>
            <a:r>
              <a:rPr sz="2800" b="1" spc="-45" dirty="0">
                <a:solidFill>
                  <a:srgbClr val="B3EAF1"/>
                </a:solidFill>
                <a:latin typeface="Times New Roman"/>
                <a:cs typeface="Times New Roman"/>
              </a:rPr>
              <a:t>о</a:t>
            </a:r>
            <a:r>
              <a:rPr sz="2800" b="1" spc="-10" dirty="0">
                <a:solidFill>
                  <a:srgbClr val="B3EAF1"/>
                </a:solidFill>
                <a:latin typeface="Times New Roman"/>
                <a:cs typeface="Times New Roman"/>
              </a:rPr>
              <a:t>мич</a:t>
            </a:r>
            <a:r>
              <a:rPr sz="2800" b="1" spc="15" dirty="0">
                <a:solidFill>
                  <a:srgbClr val="B3EAF1"/>
                </a:solidFill>
                <a:latin typeface="Times New Roman"/>
                <a:cs typeface="Times New Roman"/>
              </a:rPr>
              <a:t>е</a:t>
            </a:r>
            <a:r>
              <a:rPr sz="2800" b="1" spc="-5" dirty="0">
                <a:solidFill>
                  <a:srgbClr val="B3EAF1"/>
                </a:solidFill>
                <a:latin typeface="Times New Roman"/>
                <a:cs typeface="Times New Roman"/>
              </a:rPr>
              <a:t>с</a:t>
            </a:r>
            <a:r>
              <a:rPr sz="2800" b="1" spc="-50" dirty="0">
                <a:solidFill>
                  <a:srgbClr val="B3EAF1"/>
                </a:solidFill>
                <a:latin typeface="Times New Roman"/>
                <a:cs typeface="Times New Roman"/>
              </a:rPr>
              <a:t>к</a:t>
            </a:r>
            <a:r>
              <a:rPr sz="2800" b="1" spc="-5" dirty="0">
                <a:solidFill>
                  <a:srgbClr val="B3EAF1"/>
                </a:solidFill>
                <a:latin typeface="Times New Roman"/>
                <a:cs typeface="Times New Roman"/>
              </a:rPr>
              <a:t>ое</a:t>
            </a:r>
            <a:r>
              <a:rPr sz="2800" b="1" dirty="0">
                <a:solidFill>
                  <a:srgbClr val="B3EAF1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B3EAF1"/>
                </a:solidFill>
                <a:latin typeface="Times New Roman"/>
                <a:cs typeface="Times New Roman"/>
              </a:rPr>
              <a:t>сравнение</a:t>
            </a:r>
            <a:r>
              <a:rPr sz="2800" b="1" dirty="0">
                <a:solidFill>
                  <a:srgbClr val="B3EAF1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B3EAF1"/>
                </a:solidFill>
                <a:latin typeface="Times New Roman"/>
                <a:cs typeface="Times New Roman"/>
              </a:rPr>
              <a:t>вакцинопр</a:t>
            </a:r>
            <a:r>
              <a:rPr sz="2800" b="1" spc="5" dirty="0">
                <a:solidFill>
                  <a:srgbClr val="B3EAF1"/>
                </a:solidFill>
                <a:latin typeface="Times New Roman"/>
                <a:cs typeface="Times New Roman"/>
              </a:rPr>
              <a:t>о</a:t>
            </a:r>
            <a:r>
              <a:rPr sz="2800" b="1" spc="-5" dirty="0">
                <a:solidFill>
                  <a:srgbClr val="B3EAF1"/>
                </a:solidFill>
                <a:latin typeface="Times New Roman"/>
                <a:cs typeface="Times New Roman"/>
              </a:rPr>
              <a:t>филактики  и	</a:t>
            </a:r>
            <a:r>
              <a:rPr sz="2800" b="1" spc="-10" dirty="0">
                <a:solidFill>
                  <a:srgbClr val="B3EAF1"/>
                </a:solidFill>
                <a:latin typeface="Times New Roman"/>
                <a:cs typeface="Times New Roman"/>
              </a:rPr>
              <a:t>неспецифической	</a:t>
            </a:r>
            <a:r>
              <a:rPr sz="2800" b="1" spc="-5" dirty="0">
                <a:solidFill>
                  <a:srgbClr val="B3EAF1"/>
                </a:solidFill>
                <a:latin typeface="Times New Roman"/>
                <a:cs typeface="Times New Roman"/>
              </a:rPr>
              <a:t>профилактики	</a:t>
            </a:r>
            <a:r>
              <a:rPr sz="2800" b="1" spc="-10" dirty="0">
                <a:solidFill>
                  <a:srgbClr val="B3EAF1"/>
                </a:solidFill>
                <a:latin typeface="Times New Roman"/>
                <a:cs typeface="Times New Roman"/>
              </a:rPr>
              <a:t>гриппа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92396" y="4543044"/>
            <a:ext cx="586739" cy="6659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30140" y="4465320"/>
            <a:ext cx="1714500" cy="789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75247" y="4465320"/>
            <a:ext cx="1504188" cy="789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10043" y="4465320"/>
            <a:ext cx="557783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98435" y="4465320"/>
            <a:ext cx="1199387" cy="789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28431" y="4465320"/>
            <a:ext cx="559307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18347" y="4465320"/>
            <a:ext cx="647700" cy="7894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96656" y="4465320"/>
            <a:ext cx="557783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85047" y="4465320"/>
            <a:ext cx="557783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88608" y="4954523"/>
            <a:ext cx="2252472" cy="76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86071" y="5055108"/>
            <a:ext cx="586739" cy="6659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23815" y="4977384"/>
            <a:ext cx="1891284" cy="7894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45708" y="4977384"/>
            <a:ext cx="1162812" cy="7894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39128" y="4977384"/>
            <a:ext cx="588264" cy="7894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58000" y="4977384"/>
            <a:ext cx="1182624" cy="7894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71231" y="4977384"/>
            <a:ext cx="554735" cy="78943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56576" y="4977384"/>
            <a:ext cx="1487424" cy="7894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92895" y="4977384"/>
            <a:ext cx="451103" cy="7894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37176" y="5466588"/>
            <a:ext cx="4111752" cy="762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572634" y="4639757"/>
            <a:ext cx="494665" cy="86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070">
              <a:lnSpc>
                <a:spcPts val="2780"/>
              </a:lnSpc>
            </a:pPr>
            <a:r>
              <a:rPr sz="2650" spc="-68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r>
              <a:rPr sz="2650" spc="-68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endParaRPr sz="265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marR="1005205" indent="-27305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pc="-10" dirty="0"/>
              <a:t>Стоимость </a:t>
            </a:r>
            <a:r>
              <a:rPr spc="-5" dirty="0"/>
              <a:t>неспецифической  профилактики</a:t>
            </a:r>
            <a:r>
              <a:rPr spc="-10" dirty="0"/>
              <a:t> </a:t>
            </a:r>
            <a:r>
              <a:rPr spc="-5" dirty="0"/>
              <a:t>гриппа</a:t>
            </a:r>
          </a:p>
          <a:p>
            <a:pPr marL="285750" indent="-27305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dirty="0"/>
              <a:t>1.Витамины </a:t>
            </a:r>
            <a:r>
              <a:rPr spc="-35" dirty="0"/>
              <a:t>(пиковит, </a:t>
            </a:r>
            <a:r>
              <a:rPr spc="-5" dirty="0"/>
              <a:t>аэвити </a:t>
            </a:r>
            <a:r>
              <a:rPr dirty="0"/>
              <a:t>др.)</a:t>
            </a:r>
            <a:r>
              <a:rPr spc="395" dirty="0"/>
              <a:t> </a:t>
            </a:r>
            <a:r>
              <a:rPr dirty="0"/>
              <a:t>–</a:t>
            </a:r>
          </a:p>
          <a:p>
            <a:pPr marL="349250">
              <a:lnSpc>
                <a:spcPct val="100000"/>
              </a:lnSpc>
            </a:pPr>
            <a:r>
              <a:rPr dirty="0"/>
              <a:t>200-1000</a:t>
            </a:r>
            <a:r>
              <a:rPr spc="-50" dirty="0"/>
              <a:t> </a:t>
            </a:r>
            <a:r>
              <a:rPr spc="-10" dirty="0"/>
              <a:t>руб.</a:t>
            </a:r>
          </a:p>
          <a:p>
            <a:pPr marL="285750" indent="-27305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pc="-15" dirty="0"/>
              <a:t>2.Иммуномодуляторы</a:t>
            </a:r>
          </a:p>
          <a:p>
            <a:pPr marL="272415" algn="ctr">
              <a:lnSpc>
                <a:spcPct val="100000"/>
              </a:lnSpc>
            </a:pPr>
            <a:r>
              <a:rPr spc="-10" dirty="0"/>
              <a:t>(ликопид </a:t>
            </a:r>
            <a:r>
              <a:rPr spc="-5" dirty="0"/>
              <a:t>или альфа-интерфероны)</a:t>
            </a:r>
            <a:r>
              <a:rPr spc="125" dirty="0"/>
              <a:t> </a:t>
            </a:r>
            <a:r>
              <a:rPr dirty="0"/>
              <a:t>–</a:t>
            </a:r>
          </a:p>
          <a:p>
            <a:pPr marL="349250">
              <a:lnSpc>
                <a:spcPct val="100000"/>
              </a:lnSpc>
            </a:pPr>
            <a:r>
              <a:rPr spc="-5" dirty="0"/>
              <a:t>500-1500руб.</a:t>
            </a:r>
          </a:p>
          <a:p>
            <a:pPr marL="285750" marR="271780" indent="-27305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dirty="0"/>
              <a:t>3.Бактериальные </a:t>
            </a:r>
            <a:r>
              <a:rPr spc="-15" dirty="0"/>
              <a:t>лизаты  </a:t>
            </a:r>
            <a:r>
              <a:rPr spc="-10" dirty="0"/>
              <a:t>препараты (ИРС-19,имудон </a:t>
            </a:r>
            <a:r>
              <a:rPr dirty="0"/>
              <a:t>и </a:t>
            </a:r>
            <a:r>
              <a:rPr spc="-5" dirty="0"/>
              <a:t>пр.) </a:t>
            </a:r>
            <a:r>
              <a:rPr dirty="0"/>
              <a:t>–  </a:t>
            </a:r>
            <a:r>
              <a:rPr spc="-5" dirty="0"/>
              <a:t>400-800руб.</a:t>
            </a:r>
          </a:p>
          <a:p>
            <a:pPr marL="1972945">
              <a:lnSpc>
                <a:spcPct val="100000"/>
              </a:lnSpc>
              <a:spcBef>
                <a:spcPts val="645"/>
              </a:spcBef>
            </a:pPr>
            <a:r>
              <a:rPr sz="2800" b="0" u="heavy" spc="-70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1" u="heavy" spc="-1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Итого </a:t>
            </a:r>
            <a:r>
              <a:rPr sz="2800" i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цена</a:t>
            </a:r>
            <a:r>
              <a:rPr sz="2800" i="1" u="heavy" spc="-1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–</a:t>
            </a:r>
            <a:r>
              <a:rPr sz="2800" i="1" u="heavy" spc="-1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 marL="269240" algn="ctr">
              <a:lnSpc>
                <a:spcPct val="100000"/>
              </a:lnSpc>
              <a:spcBef>
                <a:spcPts val="670"/>
              </a:spcBef>
              <a:tabLst>
                <a:tab pos="1692275" algn="l"/>
              </a:tabLst>
            </a:pPr>
            <a:r>
              <a:rPr sz="2800" i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i="1" u="heavy" spc="-2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1100-3300</a:t>
            </a:r>
            <a:r>
              <a:rPr sz="2800" i="1" u="heavy" spc="-5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1" u="heavy" spc="-2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рублей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5051" y="3496055"/>
            <a:ext cx="1504188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69847" y="3496055"/>
            <a:ext cx="55930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59763" y="3496055"/>
            <a:ext cx="1691639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82011" y="3496055"/>
            <a:ext cx="556260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8879" y="3496055"/>
            <a:ext cx="1199388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98876" y="3496055"/>
            <a:ext cx="55930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88791" y="3496055"/>
            <a:ext cx="588263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8411" y="3985259"/>
            <a:ext cx="3415284" cy="762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91539" y="3922776"/>
            <a:ext cx="557784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9932" y="3922776"/>
            <a:ext cx="2040636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51176" y="3922776"/>
            <a:ext cx="557784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04900" y="4411979"/>
            <a:ext cx="1702308" cy="762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31140" y="1243329"/>
            <a:ext cx="3421379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47675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Стоимость 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вакцинопрофилактики  гриппа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31190" algn="l"/>
                <a:tab pos="2118995" algn="l"/>
              </a:tabLst>
            </a:pP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1.	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Средняя	стоимость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1140" y="2584830"/>
            <a:ext cx="3421379" cy="188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вакцины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300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31190" algn="l"/>
                <a:tab pos="2118995" algn="l"/>
              </a:tabLst>
            </a:pP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2.	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Средняя	стоимость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ts val="2630"/>
              </a:lnSpc>
            </a:pP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вакцинации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150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endParaRPr sz="2200" dirty="0">
              <a:latin typeface="Times New Roman"/>
              <a:cs typeface="Times New Roman"/>
            </a:endParaRPr>
          </a:p>
          <a:p>
            <a:pPr marL="24765">
              <a:lnSpc>
                <a:spcPts val="3350"/>
              </a:lnSpc>
            </a:pPr>
            <a:r>
              <a:rPr sz="2800" u="heavy" spc="-7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Итого </a:t>
            </a:r>
            <a:r>
              <a:rPr sz="2800" b="1" i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средняя </a:t>
            </a:r>
            <a:r>
              <a:rPr sz="2800" b="1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цена</a:t>
            </a:r>
            <a:r>
              <a:rPr sz="2800" b="1" i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-</a:t>
            </a:r>
            <a:endParaRPr sz="28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8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i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450рублей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572" y="141731"/>
            <a:ext cx="8583168" cy="17327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93134" y="1496313"/>
            <a:ext cx="5352415" cy="28797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Arial"/>
              <a:buChar char="-"/>
              <a:tabLst>
                <a:tab pos="278765" algn="l"/>
                <a:tab pos="279400" algn="l"/>
                <a:tab pos="2755900" algn="l"/>
              </a:tabLst>
            </a:pPr>
            <a:r>
              <a:rPr sz="2600" b="1" spc="18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600" b="1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00" b="1" spc="-150" dirty="0">
                <a:solidFill>
                  <a:srgbClr val="FFFFFF"/>
                </a:solidFill>
                <a:latin typeface="Arial"/>
                <a:cs typeface="Arial"/>
              </a:rPr>
              <a:t>мф</a:t>
            </a:r>
            <a:r>
              <a:rPr sz="2600" b="1" spc="-1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00" b="1" spc="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2600" b="1" spc="2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600" b="1" spc="10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b="1" spc="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600" b="1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600" b="1" spc="-35" dirty="0">
                <a:solidFill>
                  <a:srgbClr val="FFFFFF"/>
                </a:solidFill>
                <a:latin typeface="Arial"/>
                <a:cs typeface="Arial"/>
              </a:rPr>
              <a:t>ер</a:t>
            </a:r>
            <a:r>
              <a:rPr sz="2600" b="1" spc="-10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600" b="1" spc="1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урный  </a:t>
            </a:r>
            <a:r>
              <a:rPr sz="2600" b="1" spc="60" dirty="0">
                <a:solidFill>
                  <a:srgbClr val="FFFFFF"/>
                </a:solidFill>
                <a:latin typeface="Arial"/>
                <a:cs typeface="Arial"/>
              </a:rPr>
              <a:t>режим</a:t>
            </a:r>
            <a:r>
              <a:rPr sz="26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помещений</a:t>
            </a:r>
            <a:r>
              <a:rPr sz="2600" b="1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600">
              <a:latin typeface="Times New Roman"/>
              <a:cs typeface="Times New Roman"/>
            </a:endParaRPr>
          </a:p>
          <a:p>
            <a:pPr marL="12700" marR="9525">
              <a:lnSpc>
                <a:spcPts val="281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-"/>
              <a:tabLst>
                <a:tab pos="278765" algn="l"/>
                <a:tab pos="279400" algn="l"/>
                <a:tab pos="2713355" algn="l"/>
              </a:tabLst>
            </a:pPr>
            <a:r>
              <a:rPr sz="2600" b="1" spc="-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600" b="1" spc="1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600" b="1" spc="-3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600" b="1" spc="-35" dirty="0">
                <a:solidFill>
                  <a:srgbClr val="FFFFFF"/>
                </a:solidFill>
                <a:latin typeface="Arial"/>
                <a:cs typeface="Arial"/>
              </a:rPr>
              <a:t>ля</a:t>
            </a:r>
            <a:r>
              <a:rPr sz="2600" b="1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b="1" spc="7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600" b="1" spc="-35" dirty="0">
                <a:solidFill>
                  <a:srgbClr val="FFFFFF"/>
                </a:solidFill>
                <a:latin typeface="Arial"/>
                <a:cs typeface="Arial"/>
              </a:rPr>
              <a:t>ровет</a:t>
            </a:r>
            <a:r>
              <a:rPr sz="2600" b="1" spc="-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600" b="1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600" b="1" spc="25" dirty="0">
                <a:solidFill>
                  <a:srgbClr val="FFFFFF"/>
                </a:solidFill>
                <a:latin typeface="Arial"/>
                <a:cs typeface="Arial"/>
              </a:rPr>
              <a:t>ание, 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влажная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уборка</a:t>
            </a:r>
            <a:r>
              <a:rPr sz="2600" b="1" spc="-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помещений</a:t>
            </a:r>
            <a:r>
              <a:rPr sz="2600" b="1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  <a:buClr>
                <a:srgbClr val="0AD0D9"/>
              </a:buClr>
              <a:buSzPct val="94230"/>
              <a:buFont typeface="Arial"/>
              <a:buChar char="-"/>
              <a:tabLst>
                <a:tab pos="278765" algn="l"/>
                <a:tab pos="279400" algn="l"/>
              </a:tabLst>
            </a:pPr>
            <a:r>
              <a:rPr sz="2600" b="1" spc="-15" dirty="0">
                <a:solidFill>
                  <a:srgbClr val="FFFFFF"/>
                </a:solidFill>
                <a:latin typeface="Arial"/>
                <a:cs typeface="Arial"/>
              </a:rPr>
              <a:t>комфортная</a:t>
            </a:r>
            <a:r>
              <a:rPr sz="26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35" dirty="0">
                <a:solidFill>
                  <a:srgbClr val="FFFFFF"/>
                </a:solidFill>
                <a:latin typeface="Arial"/>
                <a:cs typeface="Arial"/>
              </a:rPr>
              <a:t>одежда</a:t>
            </a:r>
            <a:r>
              <a:rPr sz="26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2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6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45" dirty="0">
                <a:solidFill>
                  <a:srgbClr val="FFFFFF"/>
                </a:solidFill>
                <a:latin typeface="Arial"/>
                <a:cs typeface="Arial"/>
              </a:rPr>
              <a:t>погоде</a:t>
            </a:r>
            <a:r>
              <a:rPr sz="2600" b="1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50" dirty="0">
                <a:solidFill>
                  <a:srgbClr val="0AD0D9"/>
                </a:solidFill>
                <a:latin typeface="Arial"/>
                <a:cs typeface="Arial"/>
              </a:rPr>
              <a:t>-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рациональное</a:t>
            </a:r>
            <a:r>
              <a:rPr sz="26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25" dirty="0">
                <a:solidFill>
                  <a:srgbClr val="FFFFFF"/>
                </a:solidFill>
                <a:latin typeface="Arial"/>
                <a:cs typeface="Arial"/>
              </a:rPr>
              <a:t>питание</a:t>
            </a:r>
            <a:r>
              <a:rPr sz="2600" b="1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Arial"/>
              <a:buChar char="-"/>
              <a:tabLst>
                <a:tab pos="278765" algn="l"/>
                <a:tab pos="279400" algn="l"/>
              </a:tabLst>
            </a:pPr>
            <a:r>
              <a:rPr sz="2600" b="1" spc="20" dirty="0">
                <a:solidFill>
                  <a:srgbClr val="FFFFFF"/>
                </a:solidFill>
                <a:latin typeface="Arial"/>
                <a:cs typeface="Arial"/>
              </a:rPr>
              <a:t>прогулки</a:t>
            </a:r>
            <a:r>
              <a:rPr sz="26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3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6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45" dirty="0">
                <a:solidFill>
                  <a:srgbClr val="FFFFFF"/>
                </a:solidFill>
                <a:latin typeface="Arial"/>
                <a:cs typeface="Arial"/>
              </a:rPr>
              <a:t>свежем</a:t>
            </a:r>
            <a:r>
              <a:rPr sz="26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10" dirty="0">
                <a:solidFill>
                  <a:srgbClr val="FFFFFF"/>
                </a:solidFill>
                <a:latin typeface="Arial"/>
                <a:cs typeface="Arial"/>
              </a:rPr>
              <a:t>воздухе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00" y="4800600"/>
            <a:ext cx="2057400" cy="182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914400"/>
            <a:ext cx="2362200" cy="1905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0400" y="4648200"/>
            <a:ext cx="1905000" cy="1676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" y="2971673"/>
            <a:ext cx="2590800" cy="1773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4648200"/>
            <a:ext cx="2600325" cy="1905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0199"/>
            <a:ext cx="8153400" cy="5257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123" y="0"/>
            <a:ext cx="7872983" cy="2017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98185" y="1448765"/>
            <a:ext cx="350139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46735" algn="just">
              <a:lnSpc>
                <a:spcPct val="100000"/>
              </a:lnSpc>
              <a:spcBef>
                <a:spcPts val="95"/>
              </a:spcBef>
            </a:pPr>
            <a:r>
              <a:rPr sz="3600" b="1" spc="-4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4000" b="1" spc="-45" dirty="0">
                <a:solidFill>
                  <a:srgbClr val="FFFFFF"/>
                </a:solidFill>
                <a:latin typeface="Arial"/>
                <a:cs typeface="Arial"/>
              </a:rPr>
              <a:t>равильно  </a:t>
            </a:r>
            <a:r>
              <a:rPr sz="4000" b="1" spc="-85" dirty="0">
                <a:solidFill>
                  <a:srgbClr val="FFFFFF"/>
                </a:solidFill>
                <a:latin typeface="Arial"/>
                <a:cs typeface="Arial"/>
              </a:rPr>
              <a:t>используйте 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медиц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нскую</a:t>
            </a:r>
            <a:endParaRPr sz="4000">
              <a:latin typeface="Arial"/>
              <a:cs typeface="Arial"/>
            </a:endParaRPr>
          </a:p>
          <a:p>
            <a:pPr marL="951230">
              <a:lnSpc>
                <a:spcPct val="100000"/>
              </a:lnSpc>
              <a:spcBef>
                <a:spcPts val="5"/>
              </a:spcBef>
            </a:pPr>
            <a:r>
              <a:rPr sz="4000" b="1" spc="-80" dirty="0">
                <a:solidFill>
                  <a:srgbClr val="FFFFFF"/>
                </a:solidFill>
                <a:latin typeface="Arial"/>
                <a:cs typeface="Arial"/>
              </a:rPr>
              <a:t>маску!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5600" y="4724400"/>
            <a:ext cx="19812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1524000"/>
            <a:ext cx="6096000" cy="2514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436" y="719327"/>
            <a:ext cx="7360919" cy="576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2100" y="4035932"/>
            <a:ext cx="7833995" cy="1964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  <a:buClr>
                <a:srgbClr val="0AD0D9"/>
              </a:buClr>
              <a:buSzPct val="89583"/>
              <a:buFont typeface="Arial"/>
              <a:buChar char="•"/>
              <a:tabLst>
                <a:tab pos="114935" algn="l"/>
              </a:tabLst>
            </a:pP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Свести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минимуму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FFFFF"/>
                </a:solidFill>
                <a:latin typeface="Arial"/>
                <a:cs typeface="Arial"/>
              </a:rPr>
              <a:t>контакт</a:t>
            </a:r>
            <a:r>
              <a:rPr sz="24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другими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людьми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5"/>
              </a:lnSpc>
              <a:buClr>
                <a:srgbClr val="0AD0D9"/>
              </a:buClr>
              <a:buSzPct val="89583"/>
              <a:buFont typeface="Arial"/>
              <a:buChar char="•"/>
              <a:tabLst>
                <a:tab pos="114935" algn="l"/>
              </a:tabLst>
            </a:pP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Соблюдать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постельный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FFFFF"/>
                </a:solidFill>
                <a:latin typeface="Arial"/>
                <a:cs typeface="Arial"/>
              </a:rPr>
              <a:t>режим</a:t>
            </a:r>
            <a:r>
              <a:rPr sz="2400" b="1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590"/>
              </a:lnSpc>
              <a:buClr>
                <a:srgbClr val="0AD0D9"/>
              </a:buClr>
              <a:buSzPct val="89583"/>
              <a:buFont typeface="Arial"/>
              <a:buChar char="•"/>
              <a:tabLst>
                <a:tab pos="114935" algn="l"/>
              </a:tabLst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Обратиться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медицинской</a:t>
            </a:r>
            <a:r>
              <a:rPr sz="2400" b="1" spc="-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помощью</a:t>
            </a:r>
            <a:r>
              <a:rPr sz="24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70000"/>
              </a:lnSpc>
              <a:spcBef>
                <a:spcPts val="720"/>
              </a:spcBef>
              <a:buClr>
                <a:srgbClr val="0AD0D9"/>
              </a:buClr>
              <a:buSzPct val="89583"/>
              <a:buFont typeface="Arial"/>
              <a:buChar char="•"/>
              <a:tabLst>
                <a:tab pos="114935" algn="l"/>
              </a:tabLst>
            </a:pP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Соблюдать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правила</a:t>
            </a:r>
            <a:r>
              <a:rPr sz="24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личной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FFFFF"/>
                </a:solidFill>
                <a:latin typeface="Arial"/>
                <a:cs typeface="Arial"/>
              </a:rPr>
              <a:t>гигиены,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использовать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медицинскую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маску.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buClr>
                <a:srgbClr val="0AD0D9"/>
              </a:buClr>
              <a:buSzPct val="89583"/>
              <a:buFont typeface="Arial"/>
              <a:buChar char="•"/>
              <a:tabLst>
                <a:tab pos="114935" algn="l"/>
                <a:tab pos="4486275" algn="l"/>
              </a:tabLst>
            </a:pPr>
            <a:r>
              <a:rPr sz="2400" b="1" spc="50" dirty="0">
                <a:solidFill>
                  <a:srgbClr val="FFFFFF"/>
                </a:solidFill>
                <a:latin typeface="Arial"/>
                <a:cs typeface="Arial"/>
              </a:rPr>
              <a:t>Пить 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много</a:t>
            </a:r>
            <a:r>
              <a:rPr sz="2400" b="1" spc="-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воды,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чая,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сока,	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жидкости</a:t>
            </a:r>
            <a:r>
              <a:rPr sz="2400" b="1" i="1" spc="4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00" y="5938215"/>
            <a:ext cx="73952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89583"/>
              <a:buFont typeface="Arial"/>
              <a:buChar char="•"/>
              <a:tabLst>
                <a:tab pos="114935" algn="l"/>
                <a:tab pos="2420620" algn="l"/>
                <a:tab pos="5737225" algn="l"/>
              </a:tabLst>
            </a:pP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Принимать	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противовирусные	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препараты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51697" y="5938215"/>
            <a:ext cx="5194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1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100" y="6194552"/>
            <a:ext cx="3007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назначению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врача)</a:t>
            </a:r>
            <a:r>
              <a:rPr sz="24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895" y="0"/>
            <a:ext cx="8450580" cy="2295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5977" y="2289301"/>
            <a:ext cx="3886200" cy="4294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6340" y="3756659"/>
            <a:ext cx="481584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6340" y="4122420"/>
            <a:ext cx="481584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6340" y="4488179"/>
            <a:ext cx="481584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06340" y="4853940"/>
            <a:ext cx="481584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4095" y="5219700"/>
            <a:ext cx="481583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4563" y="813816"/>
            <a:ext cx="2519172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4344" y="813816"/>
            <a:ext cx="559308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4259" y="813816"/>
            <a:ext cx="673608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8476" y="813816"/>
            <a:ext cx="559308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8391" y="813816"/>
            <a:ext cx="1473708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2708" y="813816"/>
            <a:ext cx="649224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2540" y="813816"/>
            <a:ext cx="2130552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3700" y="813816"/>
            <a:ext cx="557783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2092" y="813816"/>
            <a:ext cx="749807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7488" y="1240536"/>
            <a:ext cx="1487424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5520" y="1240536"/>
            <a:ext cx="557783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3911" y="1240536"/>
            <a:ext cx="2083308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7828" y="1240536"/>
            <a:ext cx="560831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49267" y="1240536"/>
            <a:ext cx="1188719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68596" y="1240536"/>
            <a:ext cx="557784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56988" y="1240536"/>
            <a:ext cx="2956560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91611" y="1667255"/>
            <a:ext cx="2973324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95544" y="1667255"/>
            <a:ext cx="557784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445767" y="905002"/>
            <a:ext cx="60382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  <a:tabLst>
                <a:tab pos="3632835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Доля </a:t>
            </a:r>
            <a:r>
              <a:rPr sz="2800" b="1" spc="-10" dirty="0">
                <a:latin typeface="Times New Roman"/>
                <a:cs typeface="Times New Roman"/>
              </a:rPr>
              <a:t>гриппа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и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ОРВИ	</a:t>
            </a:r>
            <a:r>
              <a:rPr sz="2800" b="1" spc="-20" dirty="0">
                <a:latin typeface="Times New Roman"/>
                <a:cs typeface="Times New Roman"/>
              </a:rPr>
              <a:t>более </a:t>
            </a:r>
            <a:r>
              <a:rPr sz="2800" b="1" spc="-5" dirty="0">
                <a:latin typeface="Times New Roman"/>
                <a:cs typeface="Times New Roman"/>
              </a:rPr>
              <a:t>90% в  общей </a:t>
            </a:r>
            <a:r>
              <a:rPr sz="2800" b="1" spc="-10" dirty="0">
                <a:latin typeface="Times New Roman"/>
                <a:cs typeface="Times New Roman"/>
              </a:rPr>
              <a:t>структуре </a:t>
            </a:r>
            <a:r>
              <a:rPr sz="2800" b="1" spc="10" dirty="0">
                <a:latin typeface="Times New Roman"/>
                <a:cs typeface="Times New Roman"/>
              </a:rPr>
              <a:t>всей </a:t>
            </a:r>
            <a:r>
              <a:rPr sz="2800" b="1" spc="-10" dirty="0">
                <a:latin typeface="Times New Roman"/>
                <a:cs typeface="Times New Roman"/>
              </a:rPr>
              <a:t>инфекционной  заболеваемости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3400" y="2667000"/>
            <a:ext cx="5029200" cy="3657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91200" y="4343400"/>
            <a:ext cx="3352799" cy="25145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29300" y="2057400"/>
            <a:ext cx="3314699" cy="22098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7675" y="330708"/>
            <a:ext cx="7022592" cy="448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0700" y="854710"/>
            <a:ext cx="5066030" cy="26600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675"/>
              </a:spcBef>
              <a:buFont typeface="Times New Roman"/>
              <a:buChar char="-"/>
              <a:tabLst>
                <a:tab pos="187960" algn="l"/>
              </a:tabLst>
            </a:pP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высокая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температура</a:t>
            </a:r>
            <a:r>
              <a:rPr sz="24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575"/>
              </a:spcBef>
              <a:buFont typeface="Times New Roman"/>
              <a:buChar char="-"/>
              <a:tabLst>
                <a:tab pos="185420" algn="l"/>
              </a:tabLst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озноб </a:t>
            </a:r>
            <a:r>
              <a:rPr sz="2400" b="1" spc="9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b="1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слабость</a:t>
            </a:r>
            <a:r>
              <a:rPr sz="2400" b="1" i="1" spc="-9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spcBef>
                <a:spcPts val="580"/>
              </a:spcBef>
              <a:buFont typeface="Times New Roman"/>
              <a:buChar char="-"/>
              <a:tabLst>
                <a:tab pos="187960" algn="l"/>
                <a:tab pos="2414905" algn="l"/>
                <a:tab pos="2900680" algn="l"/>
              </a:tabLst>
            </a:pP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боль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ломота	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во	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всем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теле</a:t>
            </a:r>
            <a:r>
              <a:rPr sz="2400" b="1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spcBef>
                <a:spcPts val="575"/>
              </a:spcBef>
              <a:buFont typeface="Times New Roman"/>
              <a:buChar char="-"/>
              <a:tabLst>
                <a:tab pos="187960" algn="l"/>
              </a:tabLst>
            </a:pP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кашель</a:t>
            </a:r>
            <a:r>
              <a:rPr sz="24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spcBef>
                <a:spcPts val="575"/>
              </a:spcBef>
              <a:buFont typeface="Times New Roman"/>
              <a:buChar char="-"/>
              <a:tabLst>
                <a:tab pos="187960" algn="l"/>
              </a:tabLst>
            </a:pP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головная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боль</a:t>
            </a:r>
            <a:r>
              <a:rPr sz="2400" b="1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spcBef>
                <a:spcPts val="580"/>
              </a:spcBef>
              <a:buFont typeface="Times New Roman"/>
              <a:buChar char="-"/>
              <a:tabLst>
                <a:tab pos="18796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насморк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заложенность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носа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43600" y="1143000"/>
            <a:ext cx="3048000" cy="2514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3657663"/>
            <a:ext cx="4191000" cy="29701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8200" y="3810000"/>
            <a:ext cx="4267200" cy="2895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7155" y="736091"/>
            <a:ext cx="7485888" cy="550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905000"/>
            <a:ext cx="9144000" cy="4495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1717" y="269189"/>
            <a:ext cx="51771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Чем </a:t>
            </a:r>
            <a:r>
              <a:rPr spc="10" dirty="0"/>
              <a:t>опасен</a:t>
            </a:r>
            <a:r>
              <a:rPr spc="-40" dirty="0"/>
              <a:t> </a:t>
            </a:r>
            <a:r>
              <a:rPr spc="-5" dirty="0"/>
              <a:t>грипп?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54938"/>
            <a:ext cx="8076565" cy="264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Char char=""/>
              <a:tabLst>
                <a:tab pos="285750" algn="l"/>
                <a:tab pos="1311275" algn="l"/>
                <a:tab pos="2917825" algn="l"/>
                <a:tab pos="3225800" algn="l"/>
                <a:tab pos="4832350" algn="l"/>
                <a:tab pos="6029960" algn="l"/>
              </a:tabLst>
            </a:pP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Час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прив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00" spc="30" dirty="0">
                <a:solidFill>
                  <a:srgbClr val="FFFFFF"/>
                </a:solidFill>
                <a:latin typeface="Arial"/>
                <a:cs typeface="Arial"/>
              </a:rPr>
              <a:t>дит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600" spc="4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600" spc="-2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лым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65" dirty="0">
                <a:solidFill>
                  <a:srgbClr val="FFFFFF"/>
                </a:solidFill>
                <a:latin typeface="Arial"/>
                <a:cs typeface="Arial"/>
              </a:rPr>
              <a:t>ино</a:t>
            </a:r>
            <a:r>
              <a:rPr sz="2600" spc="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да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мер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600" spc="-2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льным  осложнениям.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"/>
              <a:tabLst>
                <a:tab pos="285750" algn="l"/>
              </a:tabLst>
            </a:pP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лечится</a:t>
            </a:r>
            <a:r>
              <a:rPr sz="2600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Arial"/>
                <a:cs typeface="Arial"/>
              </a:rPr>
              <a:t>антибиотиками.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Char char=""/>
              <a:tabLst>
                <a:tab pos="285750" algn="l"/>
              </a:tabLst>
            </a:pP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Быстро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передается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ближайшему</a:t>
            </a:r>
            <a:r>
              <a:rPr sz="26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окружению.</a:t>
            </a:r>
            <a:endParaRPr sz="26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Char char=""/>
              <a:tabLst>
                <a:tab pos="285750" algn="l"/>
              </a:tabLst>
            </a:pP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Тяжело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протекает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(сильный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жар,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озноб, 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головная </a:t>
            </a:r>
            <a:r>
              <a:rPr sz="2600" spc="-285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мышечная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боль, 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ломота,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общая</a:t>
            </a:r>
            <a:r>
              <a:rPr sz="2600" spc="-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слабость).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4038600"/>
            <a:ext cx="36576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4114800"/>
            <a:ext cx="35814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0" y="2209800"/>
            <a:ext cx="3749675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7461" y="192989"/>
            <a:ext cx="607250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Times New Roman"/>
                <a:cs typeface="Times New Roman"/>
              </a:rPr>
              <a:t>Осложнения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гриппа: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926338"/>
            <a:ext cx="4581525" cy="597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482600" indent="-27241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Char char=""/>
              <a:tabLst>
                <a:tab pos="285750" algn="l"/>
              </a:tabLst>
            </a:pP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Пневмония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воспаление  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легких.</a:t>
            </a:r>
            <a:endParaRPr sz="2600">
              <a:latin typeface="Arial"/>
              <a:cs typeface="Arial"/>
            </a:endParaRPr>
          </a:p>
          <a:p>
            <a:pPr marL="285115" marR="29209" indent="-272415">
              <a:lnSpc>
                <a:spcPct val="100000"/>
              </a:lnSpc>
              <a:buClr>
                <a:srgbClr val="0AD0D9"/>
              </a:buClr>
              <a:buSzPct val="94230"/>
              <a:buChar char=""/>
              <a:tabLst>
                <a:tab pos="285750" algn="l"/>
              </a:tabLst>
            </a:pPr>
            <a:r>
              <a:rPr sz="2600" spc="80" dirty="0">
                <a:solidFill>
                  <a:srgbClr val="FFFFFF"/>
                </a:solidFill>
                <a:latin typeface="Arial"/>
                <a:cs typeface="Arial"/>
              </a:rPr>
              <a:t>Отит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воспаление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среднего 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уха.</a:t>
            </a:r>
            <a:endParaRPr sz="2600">
              <a:latin typeface="Arial"/>
              <a:cs typeface="Arial"/>
            </a:endParaRPr>
          </a:p>
          <a:p>
            <a:pPr marL="285115" marR="703580" indent="-26034">
              <a:lnSpc>
                <a:spcPct val="100000"/>
              </a:lnSpc>
            </a:pPr>
            <a:r>
              <a:rPr sz="2600" spc="85" dirty="0">
                <a:solidFill>
                  <a:srgbClr val="FFFFFF"/>
                </a:solidFill>
                <a:latin typeface="Arial"/>
                <a:cs typeface="Arial"/>
              </a:rPr>
              <a:t>Менингит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600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воспаление 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оболочек</a:t>
            </a:r>
            <a:r>
              <a:rPr sz="26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мозга.</a:t>
            </a:r>
            <a:endParaRPr sz="2600">
              <a:latin typeface="Arial"/>
              <a:cs typeface="Arial"/>
            </a:endParaRPr>
          </a:p>
          <a:p>
            <a:pPr marL="285115" marR="969010" indent="-272415" algn="just">
              <a:lnSpc>
                <a:spcPct val="100000"/>
              </a:lnSpc>
              <a:buClr>
                <a:srgbClr val="0AD0D9"/>
              </a:buClr>
              <a:buSzPct val="94230"/>
              <a:buChar char=""/>
              <a:tabLst>
                <a:tab pos="285750" algn="l"/>
              </a:tabLst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Поражение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сердечно- 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сосудистой системы</a:t>
            </a:r>
            <a:r>
              <a:rPr sz="2600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25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центральной</a:t>
            </a:r>
            <a:r>
              <a:rPr sz="26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нервной 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системы.</a:t>
            </a:r>
            <a:endParaRPr sz="26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Char char=""/>
              <a:tabLst>
                <a:tab pos="285750" algn="l"/>
              </a:tabLst>
            </a:pP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Смерть </a:t>
            </a:r>
            <a:r>
              <a:rPr sz="2600" spc="80" dirty="0">
                <a:solidFill>
                  <a:srgbClr val="FFFFFF"/>
                </a:solidFill>
                <a:latin typeface="Arial"/>
                <a:cs typeface="Arial"/>
              </a:rPr>
              <a:t>при </a:t>
            </a:r>
            <a:r>
              <a:rPr sz="2600" spc="55" dirty="0">
                <a:solidFill>
                  <a:srgbClr val="FFFFFF"/>
                </a:solidFill>
                <a:latin typeface="Arial"/>
                <a:cs typeface="Arial"/>
              </a:rPr>
              <a:t>гриппе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может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наступить 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2600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Arial"/>
                <a:cs typeface="Arial"/>
              </a:rPr>
              <a:t>интоксикации,  </a:t>
            </a:r>
            <a:r>
              <a:rPr sz="2600" spc="30" dirty="0">
                <a:solidFill>
                  <a:srgbClr val="FFFFFF"/>
                </a:solidFill>
                <a:latin typeface="Arial"/>
                <a:cs typeface="Arial"/>
              </a:rPr>
              <a:t>кровоизлияний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головной 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мозг, 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260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легочных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осложнений.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873252"/>
            <a:ext cx="6554724" cy="565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7428" y="1448079"/>
            <a:ext cx="190500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Осно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ным  </a:t>
            </a:r>
            <a:r>
              <a:rPr sz="2800" b="1" spc="-110" dirty="0">
                <a:solidFill>
                  <a:srgbClr val="FFFFFF"/>
                </a:solidFill>
                <a:latin typeface="Arial"/>
                <a:cs typeface="Arial"/>
              </a:rPr>
              <a:t>средством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7428" y="2473094"/>
            <a:ext cx="2658745" cy="105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800" b="1" spc="-1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spc="-22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2800" b="1" spc="55" dirty="0">
                <a:solidFill>
                  <a:srgbClr val="FFFFFF"/>
                </a:solidFill>
                <a:latin typeface="Arial"/>
                <a:cs typeface="Arial"/>
              </a:rPr>
              <a:t>илак</a:t>
            </a:r>
            <a:r>
              <a:rPr sz="2800" b="1" spc="110" dirty="0">
                <a:solidFill>
                  <a:srgbClr val="FFFFFF"/>
                </a:solidFill>
                <a:latin typeface="Arial"/>
                <a:cs typeface="Arial"/>
              </a:rPr>
              <a:t>тики  </a:t>
            </a:r>
            <a:r>
              <a:rPr sz="2800" b="1" spc="90" dirty="0">
                <a:solidFill>
                  <a:srgbClr val="FFFFFF"/>
                </a:solidFill>
                <a:latin typeface="Arial"/>
                <a:cs typeface="Arial"/>
              </a:rPr>
              <a:t>ГРИППА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7428" y="3500317"/>
            <a:ext cx="3090545" cy="111823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является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200" b="1" spc="130" dirty="0">
                <a:solidFill>
                  <a:srgbClr val="FF0000"/>
                </a:solidFill>
                <a:latin typeface="Arial"/>
                <a:cs typeface="Arial"/>
              </a:rPr>
              <a:t>ВАКЦИНАЦИЯ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" y="1600200"/>
            <a:ext cx="39624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0" y="4800600"/>
            <a:ext cx="320040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80" y="0"/>
            <a:ext cx="7851648" cy="1603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019" y="1237234"/>
            <a:ext cx="9084310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ВОЗ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определила 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группы 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лиц,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которым 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вакцинация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необходима 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(конечно, 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при  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согласии)</a:t>
            </a:r>
            <a:r>
              <a:rPr sz="18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данную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группу 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риска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вошли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дети</a:t>
            </a:r>
            <a:r>
              <a:rPr sz="18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20345" algn="l"/>
              </a:tabLst>
            </a:pP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часто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болеющие</a:t>
            </a:r>
            <a:r>
              <a:rPr sz="1800" b="1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24790" algn="l"/>
                <a:tab pos="1797050" algn="l"/>
                <a:tab pos="3627754" algn="l"/>
                <a:tab pos="5541010" algn="l"/>
                <a:tab pos="6627495" algn="l"/>
                <a:tab pos="7790815" algn="l"/>
              </a:tabLst>
            </a:pP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трада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щие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они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еск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ими	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лева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ми	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ор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(нап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ри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бронхиальной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астмой)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и/или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имеющие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пороки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дыхательной</a:t>
            </a: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системы</a:t>
            </a:r>
            <a:r>
              <a:rPr sz="1800" b="1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4945" y="2773807"/>
            <a:ext cx="3839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8405" algn="l"/>
                <a:tab pos="285369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развития	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центральной	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нервной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5133" y="3377565"/>
            <a:ext cx="3860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2259330" algn="l"/>
              </a:tabLst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пороками	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сердца,	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нарушениями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19" y="2773807"/>
            <a:ext cx="5118100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24790" algn="l"/>
                <a:tab pos="1777364" algn="l"/>
                <a:tab pos="3150870" algn="l"/>
                <a:tab pos="3978275" algn="l"/>
              </a:tabLst>
            </a:pP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трада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щие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лезням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204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ор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1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ами 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системы</a:t>
            </a:r>
            <a:r>
              <a:rPr sz="1800" b="1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12700" marR="21590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24790" algn="l"/>
                <a:tab pos="480059" algn="l"/>
                <a:tab pos="2260600" algn="l"/>
                <a:tab pos="3083560" algn="l"/>
              </a:tabLst>
            </a:pP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с	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204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204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риоб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сердечного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ритма</a:t>
            </a:r>
            <a:r>
              <a:rPr sz="18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19" y="3981069"/>
            <a:ext cx="9080500" cy="246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24790" algn="l"/>
                <a:tab pos="573405" algn="l"/>
                <a:tab pos="2557780" algn="l"/>
                <a:tab pos="3472179" algn="l"/>
                <a:tab pos="5304790" algn="l"/>
                <a:tab pos="7612380" algn="l"/>
              </a:tabLst>
            </a:pP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с	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лева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ми	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spc="16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они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еск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ме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лоне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еск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я  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почечная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недостаточность)</a:t>
            </a:r>
            <a:r>
              <a:rPr sz="1800" b="1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222885" indent="-210185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23520" algn="l"/>
              </a:tabLst>
            </a:pP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болезнями</a:t>
            </a: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крови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222885" indent="-210185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23520" algn="l"/>
              </a:tabLst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страдающие</a:t>
            </a:r>
            <a:r>
              <a:rPr sz="18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эндокринными</a:t>
            </a:r>
            <a:r>
              <a:rPr sz="18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заболеваниями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(сахарный</a:t>
            </a: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диабет)</a:t>
            </a:r>
            <a:r>
              <a:rPr sz="18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222885" indent="-210185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23520" algn="l"/>
              </a:tabLst>
            </a:pP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иммунодефицитными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состояниями</a:t>
            </a:r>
            <a:r>
              <a:rPr sz="1800" b="1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220979" indent="-208279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21615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дети,</a:t>
            </a: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которых</a:t>
            </a:r>
            <a:r>
              <a:rPr sz="18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лечат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препаратами,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подавляющими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иммунную</a:t>
            </a:r>
            <a:r>
              <a:rPr sz="18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систему</a:t>
            </a:r>
            <a:r>
              <a:rPr sz="1800" b="1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690"/>
              </a:spcBef>
              <a:buClr>
                <a:srgbClr val="0AD0D9"/>
              </a:buClr>
              <a:buSzPct val="53125"/>
              <a:buFont typeface="Wingdings"/>
              <a:buChar char=""/>
              <a:tabLst>
                <a:tab pos="229235" algn="l"/>
              </a:tabLst>
            </a:pPr>
            <a:r>
              <a:rPr sz="3200" b="1" spc="-15" dirty="0">
                <a:solidFill>
                  <a:srgbClr val="F10000"/>
                </a:solidFill>
                <a:latin typeface="Arial"/>
                <a:cs typeface="Arial"/>
              </a:rPr>
              <a:t>дети,</a:t>
            </a:r>
            <a:r>
              <a:rPr sz="3200" b="1" spc="-195" dirty="0">
                <a:solidFill>
                  <a:srgbClr val="F10000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F10000"/>
                </a:solidFill>
                <a:latin typeface="Arial"/>
                <a:cs typeface="Arial"/>
              </a:rPr>
              <a:t>посещающие</a:t>
            </a:r>
            <a:r>
              <a:rPr sz="3200" b="1" spc="-330" dirty="0">
                <a:solidFill>
                  <a:srgbClr val="F10000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10000"/>
                </a:solidFill>
                <a:latin typeface="Arial"/>
                <a:cs typeface="Arial"/>
              </a:rPr>
              <a:t>детские</a:t>
            </a:r>
            <a:r>
              <a:rPr sz="3200" b="1" spc="-290" dirty="0">
                <a:solidFill>
                  <a:srgbClr val="F10000"/>
                </a:solidFill>
                <a:latin typeface="Arial"/>
                <a:cs typeface="Arial"/>
              </a:rPr>
              <a:t> </a:t>
            </a:r>
            <a:r>
              <a:rPr sz="3200" b="1" spc="30" dirty="0">
                <a:solidFill>
                  <a:srgbClr val="F10000"/>
                </a:solidFill>
                <a:latin typeface="Arial"/>
                <a:cs typeface="Arial"/>
              </a:rPr>
              <a:t>учреждения</a:t>
            </a:r>
            <a:r>
              <a:rPr sz="1800" b="1" i="1" spc="3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1536" y="244856"/>
            <a:ext cx="872109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0220" algn="just">
              <a:lnSpc>
                <a:spcPct val="100000"/>
              </a:lnSpc>
              <a:spcBef>
                <a:spcPts val="100"/>
              </a:spcBef>
            </a:pP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Вирусы 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гриппа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имеют 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сходные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структуры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вирусами 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ОРВИ,  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поэтому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антитела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защищают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организм 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"заодно” 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2000" b="1" spc="35" dirty="0">
                <a:solidFill>
                  <a:srgbClr val="FFFFFF"/>
                </a:solidFill>
                <a:latin typeface="Arial"/>
                <a:cs typeface="Arial"/>
              </a:rPr>
              <a:t>ОРВИ</a:t>
            </a:r>
            <a:r>
              <a:rPr sz="2000" b="1" i="1" spc="35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Высокая  сопротивляемость 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вирусу 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гриппа 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длится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20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6 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до </a:t>
            </a:r>
            <a:r>
              <a:rPr sz="2000" b="1" i="1" spc="-150" dirty="0">
                <a:solidFill>
                  <a:srgbClr val="FFFFFF"/>
                </a:solidFill>
                <a:latin typeface="Times New Roman"/>
                <a:cs typeface="Times New Roman"/>
              </a:rPr>
              <a:t>12 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месяцев</a:t>
            </a:r>
            <a:r>
              <a:rPr sz="2000" b="1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того,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чтобы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своевременно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защитить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организм, 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нужно 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успеть 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сделать  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прививку 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до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начала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эпидемии,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которая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приходится 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декабрь 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январь</a:t>
            </a:r>
            <a:r>
              <a:rPr sz="2000" b="1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Оптимальным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сроком </a:t>
            </a:r>
            <a:r>
              <a:rPr sz="2000" b="1" spc="40" dirty="0">
                <a:solidFill>
                  <a:srgbClr val="FFFFFF"/>
                </a:solidFill>
                <a:latin typeface="Arial"/>
                <a:cs typeface="Arial"/>
              </a:rPr>
              <a:t>вакцинации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против 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гриппа 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является  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сентябрь 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ноябрь</a:t>
            </a:r>
            <a:r>
              <a:rPr sz="20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9199" y="2819400"/>
            <a:ext cx="6705601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339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Профилактика  ОРВИ и гриппа</vt:lpstr>
      <vt:lpstr>Доля гриппа и ОРВИ более 90% в  общей структуре всей инфекционной  заболеваемости</vt:lpstr>
      <vt:lpstr>Презентация PowerPoint</vt:lpstr>
      <vt:lpstr>Презентация PowerPoint</vt:lpstr>
      <vt:lpstr>Чем опасен грипп?</vt:lpstr>
      <vt:lpstr>Осложнения гриппа:</vt:lpstr>
      <vt:lpstr>профилактики  ГРИППА</vt:lpstr>
      <vt:lpstr>Презентация PowerPoint</vt:lpstr>
      <vt:lpstr>Презентация PowerPoint</vt:lpstr>
      <vt:lpstr>Как действует вакцина?</vt:lpstr>
      <vt:lpstr>Вакцинация населения проводится  медицинскими работниками в прививочных кабинетах детских садов и  школ, детских и взрослых поликлиниках.</vt:lpstr>
      <vt:lpstr>Экономическое сравнение вакцинопрофилактики  и неспецифической профилактики гриппа</vt:lpstr>
      <vt:lpstr>Презентация PowerPoint</vt:lpstr>
      <vt:lpstr>правильно  используйте  медицинскую маску!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Corinthian</dc:creator>
  <cp:lastModifiedBy>Dmitriy Lopushov</cp:lastModifiedBy>
  <cp:revision>1</cp:revision>
  <dcterms:created xsi:type="dcterms:W3CDTF">2018-08-17T15:16:14Z</dcterms:created>
  <dcterms:modified xsi:type="dcterms:W3CDTF">2018-08-17T15:27:05Z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2018-08-17T00:00:00Z</vt:filetime>
  </property>
</Properties>
</file>